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10058400" cx="7772400"/>
  <p:notesSz cx="6858000" cy="9144000"/>
  <p:embeddedFontLst>
    <p:embeddedFont>
      <p:font typeface="Halant"/>
      <p:regular r:id="rId18"/>
      <p:bold r:id="rId19"/>
    </p:embeddedFont>
    <p:embeddedFont>
      <p:font typeface="Inter SemiBold"/>
      <p:regular r:id="rId20"/>
      <p:bold r:id="rId21"/>
      <p:italic r:id="rId22"/>
      <p:boldItalic r:id="rId23"/>
    </p:embeddedFont>
    <p:embeddedFont>
      <p:font typeface="Inter"/>
      <p:regular r:id="rId24"/>
      <p:bold r:id="rId25"/>
      <p:italic r:id="rId26"/>
      <p:boldItalic r:id="rId27"/>
    </p:embeddedFont>
    <p:embeddedFont>
      <p:font typeface="Plus Jakarta Sans"/>
      <p:regular r:id="rId28"/>
      <p:bold r:id="rId29"/>
      <p:italic r:id="rId30"/>
      <p:boldItalic r:id="rId31"/>
    </p:embeddedFont>
    <p:embeddedFont>
      <p:font typeface="Plus Jakarta Sans Medium"/>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7B8B396-7E3D-4896-B504-A5FBBB83B4ED}">
  <a:tblStyle styleId="{77B8B396-7E3D-4896-B504-A5FBBB83B4E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7B44520-7C2E-4B56-AFE8-BF2BBD5D9BCE}"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regular.fntdata"/><Relationship Id="rId22" Type="http://schemas.openxmlformats.org/officeDocument/2006/relationships/font" Target="fonts/InterSemiBold-italic.fntdata"/><Relationship Id="rId21" Type="http://schemas.openxmlformats.org/officeDocument/2006/relationships/font" Target="fonts/InterSemiBold-bold.fntdata"/><Relationship Id="rId24" Type="http://schemas.openxmlformats.org/officeDocument/2006/relationships/font" Target="fonts/Inter-regular.fntdata"/><Relationship Id="rId23" Type="http://schemas.openxmlformats.org/officeDocument/2006/relationships/font" Target="fonts/InterSemiBold-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italic.fntdata"/><Relationship Id="rId25" Type="http://schemas.openxmlformats.org/officeDocument/2006/relationships/font" Target="fonts/Inter-bold.fntdata"/><Relationship Id="rId28" Type="http://schemas.openxmlformats.org/officeDocument/2006/relationships/font" Target="fonts/PlusJakartaSans-regular.fntdata"/><Relationship Id="rId27"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boldItalic.fntdata"/><Relationship Id="rId30" Type="http://schemas.openxmlformats.org/officeDocument/2006/relationships/font" Target="fonts/PlusJakartaSans-italic.fntdata"/><Relationship Id="rId11" Type="http://schemas.openxmlformats.org/officeDocument/2006/relationships/slide" Target="slides/slide5.xml"/><Relationship Id="rId33" Type="http://schemas.openxmlformats.org/officeDocument/2006/relationships/font" Target="fonts/PlusJakartaSansMedium-bold.fntdata"/><Relationship Id="rId10" Type="http://schemas.openxmlformats.org/officeDocument/2006/relationships/slide" Target="slides/slide4.xml"/><Relationship Id="rId32" Type="http://schemas.openxmlformats.org/officeDocument/2006/relationships/font" Target="fonts/PlusJakartaSansMedium-regular.fntdata"/><Relationship Id="rId13" Type="http://schemas.openxmlformats.org/officeDocument/2006/relationships/slide" Target="slides/slide7.xml"/><Relationship Id="rId35" Type="http://schemas.openxmlformats.org/officeDocument/2006/relationships/font" Target="fonts/PlusJakartaSansMedium-boldItalic.fntdata"/><Relationship Id="rId12" Type="http://schemas.openxmlformats.org/officeDocument/2006/relationships/slide" Target="slides/slide6.xml"/><Relationship Id="rId34" Type="http://schemas.openxmlformats.org/officeDocument/2006/relationships/font" Target="fonts/PlusJakartaSansMedium-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font" Target="fonts/Halant-bold.fntdata"/><Relationship Id="rId1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9f3e37d7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9f3e37d7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339f777cd44_0_2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339f777cd44_0_2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338aec482a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338aec482a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375a36f31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375a36f31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39f777cd44_0_19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39f777cd44_0_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39f777cd44_0_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39f777cd44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339f777cd4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339f777cd4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375a36f312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375a36f312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375a36f312_0_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3375a36f312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339f3e37d77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339f3e37d77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39f777cd44_0_20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339f777cd44_0_2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13.png"/><Relationship Id="rId6"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Imperialism Guided Notes</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807688"/>
            <a:ext cx="6583800" cy="5356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Causes &amp; Justifications for Imperialism Presentation.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Say-it-in-6: Define Imperialism in your own words.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Identify and explain 2 new technologies/ discoveries that made imperialism possible.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each motivation for imperialism in your own words.</a:t>
            </a:r>
            <a:endParaRPr sz="1200">
              <a:solidFill>
                <a:schemeClr val="dk1"/>
              </a:solidFill>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Economic Resources: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Political Power: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“Civilizing Mission”: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6-9: Complete the Notice, Wonder, Think Chart below based on the pages you see of “An ABC for Baby Patriots.”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60" name="Google Shape;60;p13"/>
          <p:cNvGraphicFramePr/>
          <p:nvPr/>
        </p:nvGraphicFramePr>
        <p:xfrm>
          <a:off x="487925" y="5741325"/>
          <a:ext cx="3000000" cy="3000000"/>
        </p:xfrm>
        <a:graphic>
          <a:graphicData uri="http://schemas.openxmlformats.org/drawingml/2006/table">
            <a:tbl>
              <a:tblPr>
                <a:noFill/>
                <a:tableStyleId>{77B8B396-7E3D-4896-B504-A5FBBB83B4ED}</a:tableStyleId>
              </a:tblPr>
              <a:tblGrid>
                <a:gridCol w="2235500"/>
                <a:gridCol w="2295525"/>
                <a:gridCol w="2265525"/>
              </a:tblGrid>
              <a:tr h="607575">
                <a:tc>
                  <a:txBody>
                    <a:bodyPr/>
                    <a:lstStyle/>
                    <a:p>
                      <a:pPr indent="0" lvl="0" marL="0" rtl="0" algn="l">
                        <a:spcBef>
                          <a:spcPts val="0"/>
                        </a:spcBef>
                        <a:spcAft>
                          <a:spcPts val="0"/>
                        </a:spcAft>
                        <a:buNone/>
                      </a:pPr>
                      <a:r>
                        <a:rPr b="1" lang="en" sz="1200">
                          <a:latin typeface="Inter"/>
                          <a:ea typeface="Inter"/>
                          <a:cs typeface="Inter"/>
                          <a:sym typeface="Inter"/>
                        </a:rPr>
                        <a:t>Notice:</a:t>
                      </a:r>
                      <a:r>
                        <a:rPr lang="en" sz="1200">
                          <a:latin typeface="Inter"/>
                          <a:ea typeface="Inter"/>
                          <a:cs typeface="Inter"/>
                          <a:sym typeface="Inter"/>
                        </a:rPr>
                        <a:t> What do you notice about how imperialism is portrayed in these images?</a:t>
                      </a:r>
                      <a:endParaRPr sz="1200">
                        <a:latin typeface="Inter"/>
                        <a:ea typeface="Inter"/>
                        <a:cs typeface="Inter"/>
                        <a:sym typeface="Inter"/>
                      </a:endParaRPr>
                    </a:p>
                  </a:txBody>
                  <a:tcPr marT="91425" marB="91425" marR="91425" marL="91425" anchor="ctr"/>
                </a:tc>
                <a:tc gridSpan="2">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r h="677850">
                <a:tc>
                  <a:txBody>
                    <a:bodyPr/>
                    <a:lstStyle/>
                    <a:p>
                      <a:pPr indent="0" lvl="0" marL="0" rtl="0" algn="l">
                        <a:spcBef>
                          <a:spcPts val="0"/>
                        </a:spcBef>
                        <a:spcAft>
                          <a:spcPts val="0"/>
                        </a:spcAft>
                        <a:buNone/>
                      </a:pPr>
                      <a:r>
                        <a:rPr b="1" lang="en" sz="1200">
                          <a:latin typeface="Inter"/>
                          <a:ea typeface="Inter"/>
                          <a:cs typeface="Inter"/>
                          <a:sym typeface="Inter"/>
                        </a:rPr>
                        <a:t>Wonder:</a:t>
                      </a:r>
                      <a:r>
                        <a:rPr lang="en" sz="1200">
                          <a:latin typeface="Inter"/>
                          <a:ea typeface="Inter"/>
                          <a:cs typeface="Inter"/>
                          <a:sym typeface="Inter"/>
                        </a:rPr>
                        <a:t> What questions do you have about these book pages?</a:t>
                      </a:r>
                      <a:endParaRPr sz="1200">
                        <a:latin typeface="Inter"/>
                        <a:ea typeface="Inter"/>
                        <a:cs typeface="Inter"/>
                        <a:sym typeface="Inter"/>
                      </a:endParaRPr>
                    </a:p>
                  </a:txBody>
                  <a:tcPr marT="91425" marB="91425" marR="91425" marL="91425" anchor="ctr"/>
                </a:tc>
                <a:tc gridSpan="2">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r h="708825">
                <a:tc>
                  <a:txBody>
                    <a:bodyPr/>
                    <a:lstStyle/>
                    <a:p>
                      <a:pPr indent="0" lvl="0" marL="0" rtl="0" algn="l">
                        <a:spcBef>
                          <a:spcPts val="0"/>
                        </a:spcBef>
                        <a:spcAft>
                          <a:spcPts val="0"/>
                        </a:spcAft>
                        <a:buNone/>
                      </a:pPr>
                      <a:r>
                        <a:rPr b="1" lang="en" sz="1200">
                          <a:latin typeface="Inter"/>
                          <a:ea typeface="Inter"/>
                          <a:cs typeface="Inter"/>
                          <a:sym typeface="Inter"/>
                        </a:rPr>
                        <a:t>Think:</a:t>
                      </a:r>
                      <a:r>
                        <a:rPr lang="en" sz="1200">
                          <a:latin typeface="Inter"/>
                          <a:ea typeface="Inter"/>
                          <a:cs typeface="Inter"/>
                          <a:sym typeface="Inter"/>
                        </a:rPr>
                        <a:t> What do you think is the purpose of this book? Why?</a:t>
                      </a:r>
                      <a:endParaRPr sz="1200">
                        <a:latin typeface="Inter"/>
                        <a:ea typeface="Inter"/>
                        <a:cs typeface="Inter"/>
                        <a:sym typeface="Inter"/>
                      </a:endParaRPr>
                    </a:p>
                  </a:txBody>
                  <a:tcPr marT="91425" marB="91425" marR="91425" marL="91425" anchor="ctr"/>
                </a:tc>
                <a:tc gridSpan="2">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9" name="Shape 159"/>
        <p:cNvGrpSpPr/>
        <p:nvPr/>
      </p:nvGrpSpPr>
      <p:grpSpPr>
        <a:xfrm>
          <a:off x="0" y="0"/>
          <a:ext cx="0" cy="0"/>
          <a:chOff x="0" y="0"/>
          <a:chExt cx="0" cy="0"/>
        </a:xfrm>
      </p:grpSpPr>
      <p:sp>
        <p:nvSpPr>
          <p:cNvPr id="160" name="Google Shape;160;p2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 (Exemplar)</a:t>
            </a:r>
            <a:endParaRPr sz="2500">
              <a:solidFill>
                <a:schemeClr val="dk1"/>
              </a:solidFill>
              <a:latin typeface="Plus Jakarta Sans"/>
              <a:ea typeface="Plus Jakarta Sans"/>
              <a:cs typeface="Plus Jakarta Sans"/>
              <a:sym typeface="Plus Jakarta Sans"/>
            </a:endParaRPr>
          </a:p>
        </p:txBody>
      </p:sp>
      <p:sp>
        <p:nvSpPr>
          <p:cNvPr id="161" name="Google Shape;161;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2" name="Google Shape;162;p2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63" name="Google Shape;163;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4" name="Google Shape;164;p2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65" name="Google Shape;165;p22"/>
          <p:cNvSpPr txBox="1"/>
          <p:nvPr/>
        </p:nvSpPr>
        <p:spPr>
          <a:xfrm>
            <a:off x="1598575" y="1140919"/>
            <a:ext cx="57048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050">
                <a:solidFill>
                  <a:schemeClr val="dk1"/>
                </a:solidFill>
                <a:highlight>
                  <a:schemeClr val="lt1"/>
                </a:highlight>
                <a:latin typeface="Plus Jakarta Sans"/>
                <a:ea typeface="Plus Jakarta Sans"/>
                <a:cs typeface="Plus Jakarta Sans"/>
                <a:sym typeface="Plus Jakarta Sans"/>
              </a:rPr>
              <a:t> In the claim box, fill in Civilizing Mission, Economic Gains, or Political Power &amp; Nationalism. Provide two quotes and/or description of images from the primary or secondary sources that illustrates the claim. Explain how the quote supports the claim. Then write summaries of any other information that supports the claim. In the final box, explain if any other causes were identified and supported with evidence and reasoning.</a:t>
            </a:r>
            <a:endParaRPr sz="1200">
              <a:solidFill>
                <a:schemeClr val="dk1"/>
              </a:solidFill>
              <a:latin typeface="Plus Jakarta Sans"/>
              <a:ea typeface="Plus Jakarta Sans"/>
              <a:cs typeface="Plus Jakarta Sans"/>
              <a:sym typeface="Plus Jakarta Sans"/>
            </a:endParaRPr>
          </a:p>
        </p:txBody>
      </p:sp>
      <p:sp>
        <p:nvSpPr>
          <p:cNvPr id="166" name="Google Shape;166;p22"/>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Causes and Justifications of Imperialism</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67" name="Google Shape;167;p22"/>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a:p>
            <a:pPr indent="0" lvl="0" marL="0" rtl="0" algn="ctr">
              <a:lnSpc>
                <a:spcPct val="200000"/>
              </a:lnSpc>
              <a:spcBef>
                <a:spcPts val="0"/>
              </a:spcBef>
              <a:spcAft>
                <a:spcPts val="0"/>
              </a:spcAft>
              <a:buNone/>
            </a:pPr>
            <a:r>
              <a:rPr b="1" lang="en" sz="1300">
                <a:latin typeface="Inter"/>
                <a:ea typeface="Inter"/>
                <a:cs typeface="Inter"/>
                <a:sym typeface="Inter"/>
              </a:rPr>
              <a:t>A significant cause/justification of Imperialism was </a:t>
            </a:r>
            <a:r>
              <a:rPr b="1" lang="en" sz="1300" u="sng">
                <a:solidFill>
                  <a:srgbClr val="E95C3D"/>
                </a:solidFill>
                <a:latin typeface="Inter"/>
                <a:ea typeface="Inter"/>
                <a:cs typeface="Inter"/>
                <a:sym typeface="Inter"/>
              </a:rPr>
              <a:t>Economic Gains</a:t>
            </a:r>
            <a:r>
              <a:rPr b="1" lang="en" sz="1300">
                <a:latin typeface="Inter"/>
                <a:ea typeface="Inter"/>
                <a:cs typeface="Inter"/>
                <a:sym typeface="Inter"/>
              </a:rPr>
              <a:t>.</a:t>
            </a:r>
            <a:endParaRPr b="1" sz="1300">
              <a:latin typeface="Inter"/>
              <a:ea typeface="Inter"/>
              <a:cs typeface="Inter"/>
              <a:sym typeface="Inter"/>
            </a:endParaRPr>
          </a:p>
        </p:txBody>
      </p:sp>
      <p:pic>
        <p:nvPicPr>
          <p:cNvPr id="168" name="Google Shape;168;p22"/>
          <p:cNvPicPr preferRelativeResize="0"/>
          <p:nvPr/>
        </p:nvPicPr>
        <p:blipFill>
          <a:blip r:embed="rId5">
            <a:alphaModFix/>
          </a:blip>
          <a:stretch>
            <a:fillRect/>
          </a:stretch>
        </p:blipFill>
        <p:spPr>
          <a:xfrm>
            <a:off x="469050" y="1125169"/>
            <a:ext cx="951300" cy="951300"/>
          </a:xfrm>
          <a:prstGeom prst="rect">
            <a:avLst/>
          </a:prstGeom>
          <a:noFill/>
          <a:ln>
            <a:noFill/>
          </a:ln>
        </p:spPr>
      </p:pic>
      <p:graphicFrame>
        <p:nvGraphicFramePr>
          <p:cNvPr id="169" name="Google Shape;169;p22"/>
          <p:cNvGraphicFramePr/>
          <p:nvPr/>
        </p:nvGraphicFramePr>
        <p:xfrm>
          <a:off x="469250" y="4116400"/>
          <a:ext cx="3000000" cy="3000000"/>
        </p:xfrm>
        <a:graphic>
          <a:graphicData uri="http://schemas.openxmlformats.org/drawingml/2006/table">
            <a:tbl>
              <a:tblPr>
                <a:noFill/>
                <a:tableStyleId>{77B8B396-7E3D-4896-B504-A5FBBB83B4ED}</a:tableStyleId>
              </a:tblPr>
              <a:tblGrid>
                <a:gridCol w="3417150"/>
                <a:gridCol w="3417150"/>
              </a:tblGrid>
              <a:tr h="473275">
                <a:tc>
                  <a:txBody>
                    <a:bodyPr/>
                    <a:lstStyle/>
                    <a:p>
                      <a:pPr indent="0" lvl="0" marL="0" rtl="0" algn="ctr">
                        <a:spcBef>
                          <a:spcPts val="0"/>
                        </a:spcBef>
                        <a:spcAft>
                          <a:spcPts val="0"/>
                        </a:spcAft>
                        <a:buNone/>
                      </a:pPr>
                      <a:r>
                        <a:rPr lang="en" sz="1200">
                          <a:latin typeface="Inter"/>
                          <a:ea typeface="Inter"/>
                          <a:cs typeface="Inter"/>
                          <a:sym typeface="Inter"/>
                        </a:rPr>
                        <a:t>Quote 1/Image Description to Support Claim</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Quote 2/Image Description to Support Claim</a:t>
                      </a:r>
                      <a:endParaRPr>
                        <a:latin typeface="Inter"/>
                        <a:ea typeface="Inter"/>
                        <a:cs typeface="Inter"/>
                        <a:sym typeface="Inter"/>
                      </a:endParaRPr>
                    </a:p>
                  </a:txBody>
                  <a:tcPr marT="91425" marB="91425" marR="91425" marL="91425" anchor="ctr"/>
                </a:tc>
              </a:tr>
              <a:tr h="11036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King Leopold II is depicted as a snake strangling a Congolese man, symbolizing economic exploitation.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Source: </a:t>
                      </a:r>
                      <a:r>
                        <a:rPr b="1" lang="en" sz="900">
                          <a:solidFill>
                            <a:srgbClr val="E95C3D"/>
                          </a:solidFill>
                          <a:latin typeface="Inter"/>
                          <a:ea typeface="Inter"/>
                          <a:cs typeface="Inter"/>
                          <a:sym typeface="Inter"/>
                        </a:rPr>
                        <a:t>"In the Rubber Coils" Political Cartoon (1906)</a:t>
                      </a:r>
                      <a:endParaRPr b="1" sz="9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Describes how European expansion into Southeast Asia was motivated by the demand for tin, a key industrial metal.</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Source: </a:t>
                      </a:r>
                      <a:r>
                        <a:rPr b="1" lang="en" sz="900">
                          <a:solidFill>
                            <a:srgbClr val="E95C3D"/>
                          </a:solidFill>
                          <a:latin typeface="Inter"/>
                          <a:ea typeface="Inter"/>
                          <a:cs typeface="Inter"/>
                          <a:sym typeface="Inter"/>
                        </a:rPr>
                        <a:t>"The Tin Frontier" (1870s–1930s)</a:t>
                      </a:r>
                      <a:endParaRPr b="1" sz="900">
                        <a:solidFill>
                          <a:srgbClr val="E95C3D"/>
                        </a:solidFill>
                        <a:latin typeface="Inter"/>
                        <a:ea typeface="Inter"/>
                        <a:cs typeface="Inter"/>
                        <a:sym typeface="Inte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source support the claim?</a:t>
                      </a:r>
                      <a:endParaRPr sz="900">
                        <a:latin typeface="Inter"/>
                        <a:ea typeface="Inter"/>
                        <a:cs typeface="Inter"/>
                        <a:sym typeface="Inter"/>
                      </a:endParaRPr>
                    </a:p>
                    <a:p>
                      <a:pPr indent="0" lvl="0" marL="0" rtl="0" algn="l">
                        <a:spcBef>
                          <a:spcPts val="0"/>
                        </a:spcBef>
                        <a:spcAft>
                          <a:spcPts val="0"/>
                        </a:spcAft>
                        <a:buNone/>
                      </a:pPr>
                      <a:r>
                        <a:rPr b="1" lang="en" sz="900">
                          <a:solidFill>
                            <a:srgbClr val="E95C3D"/>
                          </a:solidFill>
                          <a:latin typeface="Inter"/>
                          <a:ea typeface="Inter"/>
                          <a:cs typeface="Inter"/>
                          <a:sym typeface="Inter"/>
                        </a:rPr>
                        <a:t>The cartoon criticizes how Leopold’s imperial rule in the Congo was driven by the desire for rubber profits, resulting in forced labor and mass deaths.</a:t>
                      </a:r>
                      <a:endParaRPr b="1" sz="7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source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rPr b="1" lang="en" sz="900">
                          <a:solidFill>
                            <a:srgbClr val="E95C3D"/>
                          </a:solidFill>
                          <a:latin typeface="Inter"/>
                          <a:ea typeface="Inter"/>
                          <a:cs typeface="Inter"/>
                          <a:sym typeface="Inter"/>
                        </a:rPr>
                        <a:t>Tin mining disrupted local economies and led to environmental destruction, showing how imperialism prioritized financial gain over indigenous well-being.</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170" name="Google Shape;170;p22"/>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1" name="Google Shape;171;p22"/>
          <p:cNvSpPr txBox="1"/>
          <p:nvPr/>
        </p:nvSpPr>
        <p:spPr>
          <a:xfrm>
            <a:off x="469050" y="6935663"/>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Information that can Support the Claim</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United Fruit Company’s control over Central America created “banana republics”, where economies were shaped by foreign corporations rather than local governments.</a:t>
            </a:r>
            <a:endParaRPr b="1">
              <a:solidFill>
                <a:srgbClr val="E95C3D"/>
              </a:solidFill>
              <a:latin typeface="Inter"/>
              <a:ea typeface="Inter"/>
              <a:cs typeface="Inter"/>
              <a:sym typeface="Inter"/>
            </a:endParaRPr>
          </a:p>
        </p:txBody>
      </p:sp>
      <p:sp>
        <p:nvSpPr>
          <p:cNvPr id="172" name="Google Shape;172;p22"/>
          <p:cNvSpPr txBox="1"/>
          <p:nvPr/>
        </p:nvSpPr>
        <p:spPr>
          <a:xfrm>
            <a:off x="469050" y="8213375"/>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Causes Identified</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Political Power &amp; Nationalism: Imperial expansion increased national prestige and competition between European powers.</a:t>
            </a:r>
            <a:endParaRPr b="1">
              <a:solidFill>
                <a:srgbClr val="E95C3D"/>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6" name="Shape 176"/>
        <p:cNvGrpSpPr/>
        <p:nvPr/>
      </p:nvGrpSpPr>
      <p:grpSpPr>
        <a:xfrm>
          <a:off x="0" y="0"/>
          <a:ext cx="0" cy="0"/>
          <a:chOff x="0" y="0"/>
          <a:chExt cx="0" cy="0"/>
        </a:xfrm>
      </p:grpSpPr>
      <p:sp>
        <p:nvSpPr>
          <p:cNvPr id="177" name="Google Shape;177;p23"/>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You Be the Judge: Motivations &amp; Justifications of Imperialism (Exemplar)</a:t>
            </a:r>
            <a:endParaRPr sz="1900">
              <a:latin typeface="Halant"/>
              <a:ea typeface="Halant"/>
              <a:cs typeface="Halant"/>
              <a:sym typeface="Halant"/>
            </a:endParaRPr>
          </a:p>
        </p:txBody>
      </p:sp>
      <p:pic>
        <p:nvPicPr>
          <p:cNvPr id="178" name="Google Shape;178;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9" name="Google Shape;179;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0" name="Google Shape;180;p23"/>
          <p:cNvSpPr txBox="1"/>
          <p:nvPr/>
        </p:nvSpPr>
        <p:spPr>
          <a:xfrm>
            <a:off x="381550" y="587850"/>
            <a:ext cx="7070400" cy="88842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highlight>
                  <a:schemeClr val="lt1"/>
                </a:highlight>
                <a:latin typeface="Halant"/>
                <a:ea typeface="Halant"/>
                <a:cs typeface="Halant"/>
                <a:sym typeface="Halant"/>
              </a:rPr>
              <a:t>As you listen to each group, take notes on their claim and the evidence they provide.</a:t>
            </a:r>
            <a:endParaRPr sz="1200">
              <a:solidFill>
                <a:schemeClr val="dk1"/>
              </a:solidFill>
              <a:highlight>
                <a:schemeClr val="lt1"/>
              </a:highlight>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highlight>
                <a:schemeClr val="lt1"/>
              </a:highlight>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Group Presentation Notes:</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Write three key ideas that were shared by your classmates:</a:t>
            </a:r>
            <a:endParaRPr sz="1200">
              <a:solidFill>
                <a:schemeClr val="dk1"/>
              </a:solidFill>
              <a:highlight>
                <a:schemeClr val="lt1"/>
              </a:highlight>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b="1" lang="en" sz="1200">
                <a:solidFill>
                  <a:srgbClr val="E95C3D"/>
                </a:solidFill>
                <a:highlight>
                  <a:schemeClr val="lt1"/>
                </a:highlight>
                <a:latin typeface="Inter"/>
                <a:ea typeface="Inter"/>
                <a:cs typeface="Inter"/>
                <a:sym typeface="Inter"/>
              </a:rPr>
              <a:t>The Civilizing Mission portrayed non-Europeans as inferior, needing Western intervention.</a:t>
            </a:r>
            <a:endParaRPr b="1" sz="1200">
              <a:solidFill>
                <a:srgbClr val="E95C3D"/>
              </a:solidFill>
              <a:highlight>
                <a:schemeClr val="lt1"/>
              </a:highlight>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b="1" lang="en" sz="1200">
                <a:solidFill>
                  <a:srgbClr val="E95C3D"/>
                </a:solidFill>
                <a:highlight>
                  <a:schemeClr val="lt1"/>
                </a:highlight>
                <a:latin typeface="Inter"/>
                <a:ea typeface="Inter"/>
                <a:cs typeface="Inter"/>
                <a:sym typeface="Inter"/>
              </a:rPr>
              <a:t>Industrialization increased demand for resources and led to imperial expansion.</a:t>
            </a:r>
            <a:endParaRPr b="1" sz="1200">
              <a:solidFill>
                <a:srgbClr val="E95C3D"/>
              </a:solidFill>
              <a:highlight>
                <a:schemeClr val="lt1"/>
              </a:highlight>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b="1" lang="en" sz="1200">
                <a:solidFill>
                  <a:srgbClr val="E95C3D"/>
                </a:solidFill>
                <a:highlight>
                  <a:schemeClr val="lt1"/>
                </a:highlight>
                <a:latin typeface="Inter"/>
                <a:ea typeface="Inter"/>
                <a:cs typeface="Inter"/>
                <a:sym typeface="Inter"/>
              </a:rPr>
              <a:t>The Japanese used Pan-Asianism as a justification for imperialism even though it often resulted in Japanese domination rather than true independence.</a:t>
            </a:r>
            <a:endParaRPr b="1" sz="1200">
              <a:solidFill>
                <a:srgbClr val="E95C3D"/>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Which argument do you find most convincing? Why?</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Economic Gains: Imperialism was primarily driven by the need for resources, cheap labor, and new markets to fuel industrial economies. Even political and cultural justifications often masked economic motives</a:t>
            </a:r>
            <a:endParaRPr b="1" sz="12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What is one counterargument you might make against another group’s claim?</a:t>
            </a:r>
            <a:endParaRPr sz="1200">
              <a:solidFill>
                <a:schemeClr val="dk1"/>
              </a:solidFill>
              <a:highlight>
                <a:schemeClr val="lt1"/>
              </a:highlight>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Civilizing Mission was often just a moral cover for economic and political exploitation. Many European leaders claimed they were bringing progress to colonized societies, but in reality, they extracted wealth, imposed forced labor, and suppressed local cultures.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Discuss with a partner: What do you think was the most significant motivation or justification of Imperialism? Why? (Consider Immediacy, Profundity, Scope)</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Economic gains were the most immediate and far-reaching motivation for imperialism because industrialized nations depended on colonies for resources, labor, and market expansion. It extended across continents and shaped global economies, leaving lasting wealth disparities and dependencies that persist today.</a:t>
            </a:r>
            <a:endParaRPr b="1" sz="1200">
              <a:solidFill>
                <a:srgbClr val="E95C3D"/>
              </a:solidFill>
              <a:highlight>
                <a:schemeClr val="lt1"/>
              </a:highlight>
              <a:latin typeface="Inter"/>
              <a:ea typeface="Inter"/>
              <a:cs typeface="Inter"/>
              <a:sym typeface="Inter"/>
            </a:endParaRPr>
          </a:p>
        </p:txBody>
      </p:sp>
      <p:graphicFrame>
        <p:nvGraphicFramePr>
          <p:cNvPr id="181" name="Google Shape;181;p23"/>
          <p:cNvGraphicFramePr/>
          <p:nvPr/>
        </p:nvGraphicFramePr>
        <p:xfrm>
          <a:off x="983050" y="1285675"/>
          <a:ext cx="3000000" cy="3000000"/>
        </p:xfrm>
        <a:graphic>
          <a:graphicData uri="http://schemas.openxmlformats.org/drawingml/2006/table">
            <a:tbl>
              <a:tblPr>
                <a:noFill/>
                <a:tableStyleId>{77B8B396-7E3D-4896-B504-A5FBBB83B4ED}</a:tableStyleId>
              </a:tblPr>
              <a:tblGrid>
                <a:gridCol w="1534000"/>
                <a:gridCol w="1663775"/>
                <a:gridCol w="2669625"/>
              </a:tblGrid>
              <a:tr h="345675">
                <a:tc>
                  <a:txBody>
                    <a:bodyPr/>
                    <a:lstStyle/>
                    <a:p>
                      <a:pPr indent="0" lvl="0" marL="0" rtl="0" algn="ctr">
                        <a:spcBef>
                          <a:spcPts val="0"/>
                        </a:spcBef>
                        <a:spcAft>
                          <a:spcPts val="0"/>
                        </a:spcAft>
                        <a:buNone/>
                      </a:pPr>
                      <a:r>
                        <a:rPr b="1" lang="en" sz="1200">
                          <a:latin typeface="Inter"/>
                          <a:ea typeface="Inter"/>
                          <a:cs typeface="Inter"/>
                          <a:sym typeface="Inter"/>
                        </a:rPr>
                        <a:t>Group</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Key Evidence</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Summary</a:t>
                      </a:r>
                      <a:endParaRPr b="1" sz="1200">
                        <a:latin typeface="Inter"/>
                        <a:ea typeface="Inter"/>
                        <a:cs typeface="Inter"/>
                        <a:sym typeface="Inter"/>
                      </a:endParaRPr>
                    </a:p>
                  </a:txBody>
                  <a:tcPr marT="91425" marB="91425" marR="91425" marL="91425">
                    <a:solidFill>
                      <a:srgbClr val="CCCCCC"/>
                    </a:solidFill>
                  </a:tcPr>
                </a:tc>
              </a:tr>
              <a:tr h="1037100">
                <a:tc>
                  <a:txBody>
                    <a:bodyPr/>
                    <a:lstStyle/>
                    <a:p>
                      <a:pPr indent="0" lvl="0" marL="0" rtl="0" algn="ctr">
                        <a:spcBef>
                          <a:spcPts val="0"/>
                        </a:spcBef>
                        <a:spcAft>
                          <a:spcPts val="0"/>
                        </a:spcAft>
                        <a:buNone/>
                      </a:pPr>
                      <a:r>
                        <a:rPr b="1" lang="en" sz="1200">
                          <a:latin typeface="Inter"/>
                          <a:ea typeface="Inter"/>
                          <a:cs typeface="Inter"/>
                          <a:sym typeface="Inter"/>
                        </a:rPr>
                        <a:t>Civilizing Mission</a:t>
                      </a:r>
                      <a:endParaRPr b="1" sz="1200">
                        <a:latin typeface="Inter"/>
                        <a:ea typeface="Inter"/>
                        <a:cs typeface="Inter"/>
                        <a:sym typeface="Inter"/>
                      </a:endParaRPr>
                    </a:p>
                  </a:txBody>
                  <a:tcPr marT="91425" marB="91425" marR="91425" marL="91425" anchor="ctr"/>
                </a:tc>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The White Man’s Burden</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Pear Soap Ads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Claimed Western nations had a duty to bring progress, Christianity, and order to non-European societies. It was rooted in racism.</a:t>
                      </a:r>
                      <a:endParaRPr b="1" sz="1200">
                        <a:solidFill>
                          <a:srgbClr val="E95C3D"/>
                        </a:solidFill>
                        <a:latin typeface="Inter"/>
                        <a:ea typeface="Inter"/>
                        <a:cs typeface="Inter"/>
                        <a:sym typeface="Inter"/>
                      </a:endParaRPr>
                    </a:p>
                  </a:txBody>
                  <a:tcPr marT="91425" marB="91425" marR="91425" marL="91425"/>
                </a:tc>
              </a:tr>
              <a:tr h="864225">
                <a:tc>
                  <a:txBody>
                    <a:bodyPr/>
                    <a:lstStyle/>
                    <a:p>
                      <a:pPr indent="0" lvl="0" marL="0" rtl="0" algn="ctr">
                        <a:spcBef>
                          <a:spcPts val="0"/>
                        </a:spcBef>
                        <a:spcAft>
                          <a:spcPts val="0"/>
                        </a:spcAft>
                        <a:buNone/>
                      </a:pPr>
                      <a:r>
                        <a:rPr b="1" lang="en" sz="1200">
                          <a:latin typeface="Inter"/>
                          <a:ea typeface="Inter"/>
                          <a:cs typeface="Inter"/>
                          <a:sym typeface="Inter"/>
                        </a:rPr>
                        <a:t>Economic Gains</a:t>
                      </a:r>
                      <a:endParaRPr b="1" sz="1200">
                        <a:latin typeface="Inter"/>
                        <a:ea typeface="Inter"/>
                        <a:cs typeface="Inter"/>
                        <a:sym typeface="Inter"/>
                      </a:endParaRPr>
                    </a:p>
                  </a:txBody>
                  <a:tcPr marT="91425" marB="91425" marR="91425" marL="91425" anchor="ctr"/>
                </a:tc>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Desire for raw materials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“Banana Republics”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Economic gains were a primary motivation for imperialism, with industries relying on colonial resources and labor.</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1037100">
                <a:tc>
                  <a:txBody>
                    <a:bodyPr/>
                    <a:lstStyle/>
                    <a:p>
                      <a:pPr indent="0" lvl="0" marL="0" rtl="0" algn="ctr">
                        <a:spcBef>
                          <a:spcPts val="0"/>
                        </a:spcBef>
                        <a:spcAft>
                          <a:spcPts val="0"/>
                        </a:spcAft>
                        <a:buNone/>
                      </a:pPr>
                      <a:r>
                        <a:rPr b="1" lang="en" sz="1200">
                          <a:latin typeface="Inter"/>
                          <a:ea typeface="Inter"/>
                          <a:cs typeface="Inter"/>
                          <a:sym typeface="Inter"/>
                        </a:rPr>
                        <a:t>Political Power &amp; Nationalism</a:t>
                      </a:r>
                      <a:endParaRPr b="1" sz="1200">
                        <a:latin typeface="Inter"/>
                        <a:ea typeface="Inter"/>
                        <a:cs typeface="Inter"/>
                        <a:sym typeface="Inter"/>
                      </a:endParaRPr>
                    </a:p>
                  </a:txBody>
                  <a:tcPr marT="91425" marB="91425" marR="91425" marL="91425" anchor="ctr"/>
                </a:tc>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Desire for prestige</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Attitude of racial superiority</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Political power and nationalism drove imperialism as nations expanded to compete for global dominance, secure military advantages, and boost prestige.</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sp>
        <p:nvSpPr>
          <p:cNvPr id="65" name="Google Shape;65;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Economic Gains- Discussion Questions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66" name="Google Shape;66;p14"/>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67" name="Google Shape;67;p14"/>
          <p:cNvSpPr txBox="1"/>
          <p:nvPr/>
        </p:nvSpPr>
        <p:spPr>
          <a:xfrm>
            <a:off x="469050" y="11393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primary and secondary sources to answer the discussion questions below with your group. </a:t>
            </a:r>
            <a:endParaRPr/>
          </a:p>
        </p:txBody>
      </p:sp>
      <p:graphicFrame>
        <p:nvGraphicFramePr>
          <p:cNvPr id="68" name="Google Shape;68;p14"/>
          <p:cNvGraphicFramePr/>
          <p:nvPr/>
        </p:nvGraphicFramePr>
        <p:xfrm>
          <a:off x="469041" y="1704835"/>
          <a:ext cx="3000000" cy="3000000"/>
        </p:xfrm>
        <a:graphic>
          <a:graphicData uri="http://schemas.openxmlformats.org/drawingml/2006/table">
            <a:tbl>
              <a:tblPr>
                <a:noFill/>
                <a:tableStyleId>{B7B44520-7C2E-4B56-AFE8-BF2BBD5D9BCE}</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1: “The Old People and the New Government.”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 the Japanese justify their imperialism of the Koreans in this document?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2: Bringing fruit out to loading platform, Puerto Castilla, Honduras, ca. 1920.</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do you think monetary gain was so important as a cause of imperialism?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do you think the term “Banana republic” is now considered to be a derogatory term?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3: Political Cartoon, “In the Rubber Coils.”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is economic imperialism illustrated in this image?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this image explain the impact of economic imperialism on the indigenous populations of imperialized states (in this case the Congo)?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4: Narrative of an Expedition into the Interior of Africa, by the River Niger, 1837.</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was the industrial revolution a key cause of imperialism?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5: “The Tin Frontier: Mining, Empire, and Environment in Southeast Asia, 1870s–1930s.”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 the motivations and </a:t>
                      </a:r>
                      <a:r>
                        <a:rPr lang="en" sz="1200">
                          <a:solidFill>
                            <a:schemeClr val="dk1"/>
                          </a:solidFill>
                          <a:latin typeface="Inter"/>
                          <a:ea typeface="Inter"/>
                          <a:cs typeface="Inter"/>
                          <a:sym typeface="Inter"/>
                        </a:rPr>
                        <a:t>justifications</a:t>
                      </a:r>
                      <a:r>
                        <a:rPr lang="en" sz="1200">
                          <a:solidFill>
                            <a:schemeClr val="dk1"/>
                          </a:solidFill>
                          <a:latin typeface="Inter"/>
                          <a:ea typeface="Inter"/>
                          <a:cs typeface="Inter"/>
                          <a:sym typeface="Inter"/>
                        </a:rPr>
                        <a:t> of economy and race connected?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69" name="Google Shape;69;p14"/>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70" name="Google Shape;70;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1" name="Google Shape;71;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5"/>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Causation</a:t>
            </a:r>
            <a:endParaRPr sz="1300">
              <a:latin typeface="Inter"/>
              <a:ea typeface="Inter"/>
              <a:cs typeface="Inter"/>
              <a:sym typeface="Inter"/>
            </a:endParaRPr>
          </a:p>
        </p:txBody>
      </p:sp>
      <p:sp>
        <p:nvSpPr>
          <p:cNvPr id="77" name="Google Shape;77;p1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Economic Gains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78" name="Google Shape;78;p1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79" name="Google Shape;79;p15"/>
          <p:cNvGraphicFramePr/>
          <p:nvPr/>
        </p:nvGraphicFramePr>
        <p:xfrm>
          <a:off x="469041" y="1628635"/>
          <a:ext cx="3000000" cy="3000000"/>
        </p:xfrm>
        <a:graphic>
          <a:graphicData uri="http://schemas.openxmlformats.org/drawingml/2006/table">
            <a:tbl>
              <a:tblPr>
                <a:noFill/>
                <a:tableStyleId>{B7B44520-7C2E-4B56-AFE8-BF2BBD5D9BCE}</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Historical Context:</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Imperial powers were driven by the desire to gain economic opportunities in the places they imperialized. This included not only getting access to more raw materials, which were pivotal for the rise of industrialization and production, but also access to a new labor force and, eventually, access to new markets to sell manufactured products.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Slavery was abolished in the 19th century for most western powers. Thus, instead of trading with Africa to buy human beings to subject to slavery, western powers had to find a new labor source and establish new cash crop economies in Africa, Asia, and Latin America.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Japanese, in addition to needing resources for their industrialization growth after the Meiji Restoration, also generally needed access to more resources due to their existence as an island nation. They also felt like they had to compete with the west for power in Asia.</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80" name="Google Shape;80;p15"/>
          <p:cNvSpPr txBox="1"/>
          <p:nvPr/>
        </p:nvSpPr>
        <p:spPr>
          <a:xfrm>
            <a:off x="469050" y="10631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graphicFrame>
        <p:nvGraphicFramePr>
          <p:cNvPr id="81" name="Google Shape;81;p15"/>
          <p:cNvGraphicFramePr/>
          <p:nvPr/>
        </p:nvGraphicFramePr>
        <p:xfrm>
          <a:off x="469041" y="4219435"/>
          <a:ext cx="3000000" cy="3000000"/>
        </p:xfrm>
        <a:graphic>
          <a:graphicData uri="http://schemas.openxmlformats.org/drawingml/2006/table">
            <a:tbl>
              <a:tblPr>
                <a:noFill/>
                <a:tableStyleId>{B7B44520-7C2E-4B56-AFE8-BF2BBD5D9BCE}</a:tableStyleId>
              </a:tblPr>
              <a:tblGrid>
                <a:gridCol w="2266425"/>
                <a:gridCol w="1662050"/>
                <a:gridCol w="2905850"/>
              </a:tblGrid>
              <a:tr h="38775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1: Komatsu Midori, “The Old People and the New Government,” 1912.</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Komatsu Midori was the Director of Foreign Affairs for the Japanese Government in Korea.</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228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it is not unreasonable to conclude that the Japanese and Korean peoples formed for a long time one and the same nation. The recent annexation of Korea by Japan is therefore not the incorporation of two different countries inhabited by different races, but, it may rather be said to be the reunion of two sections of the one and same nation….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developing the industry of an infantile nation, it is advisable to begin the work by undertaking the improvement of the agricultural industry, and this has been diligently carried on since Japan assumed the protectorate of the Korean Empire….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wonderful new machinery, the command of new powers of steam and electricity, have produced a new era in Japan, bringing about a remarkable change not only in political and material conditions but also in the moral and intellectual spheres. In a territory like Chosen*... of great obstacles to personal travel and the transportation of commodities…. farmers cannot be blamed for their reluctance to raise abundant crops by adopting imposed agricultural methods…. The same or rather more difficulty would be experienced in the trade of not a few manufactured articles as well as heavy minerals such a coal, copper, iron, and graphite. This accounts for the inactivity of not only agriculture but also of industry and commerce, except in places along the existing railways and the sea coast.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*Chosen is the name used for Korea based on their previous dynasty</a:t>
                      </a:r>
                      <a:endParaRPr sz="10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2530200">
                <a:tc gridSpan="3" vMerge="1"/>
                <a:tc hMerge="1" vMerge="1"/>
                <a:tc hMerge="1" v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5" name="Shape 85"/>
        <p:cNvGrpSpPr/>
        <p:nvPr/>
      </p:nvGrpSpPr>
      <p:grpSpPr>
        <a:xfrm>
          <a:off x="0" y="0"/>
          <a:ext cx="0" cy="0"/>
          <a:chOff x="0" y="0"/>
          <a:chExt cx="0" cy="0"/>
        </a:xfrm>
      </p:grpSpPr>
      <p:sp>
        <p:nvSpPr>
          <p:cNvPr id="86" name="Google Shape;86;p1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Civilizing Mission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87" name="Google Shape;87;p16"/>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88" name="Google Shape;88;p16"/>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pic>
        <p:nvPicPr>
          <p:cNvPr id="89" name="Google Shape;89;p16"/>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90" name="Google Shape;90;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1" name="Google Shape;91;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2" name="Google Shape;92;p16"/>
          <p:cNvGraphicFramePr/>
          <p:nvPr/>
        </p:nvGraphicFramePr>
        <p:xfrm>
          <a:off x="473341" y="7576610"/>
          <a:ext cx="3000000" cy="3000000"/>
        </p:xfrm>
        <a:graphic>
          <a:graphicData uri="http://schemas.openxmlformats.org/drawingml/2006/table">
            <a:tbl>
              <a:tblPr>
                <a:noFill/>
                <a:tableStyleId>{B7B44520-7C2E-4B56-AFE8-BF2BBD5D9BCE}</a:tableStyleId>
              </a:tblPr>
              <a:tblGrid>
                <a:gridCol w="1036725"/>
                <a:gridCol w="760300"/>
                <a:gridCol w="1329175"/>
              </a:tblGrid>
              <a:tr h="299750">
                <a:tc gridSpan="3">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3: Edward Linley Sambourne, “In the Rubber Coils,” </a:t>
                      </a:r>
                      <a:r>
                        <a:rPr i="1" lang="en" sz="1200">
                          <a:solidFill>
                            <a:schemeClr val="dk1"/>
                          </a:solidFill>
                          <a:latin typeface="Halant"/>
                          <a:ea typeface="Halant"/>
                          <a:cs typeface="Halant"/>
                          <a:sym typeface="Halant"/>
                        </a:rPr>
                        <a:t>Punch Magazine, November 28, </a:t>
                      </a:r>
                      <a:r>
                        <a:rPr lang="en" sz="1200">
                          <a:solidFill>
                            <a:schemeClr val="dk1"/>
                          </a:solidFill>
                          <a:latin typeface="Halant"/>
                          <a:ea typeface="Halant"/>
                          <a:cs typeface="Halant"/>
                          <a:sym typeface="Halant"/>
                        </a:rPr>
                        <a:t>1906. Public Domain.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900">
                          <a:solidFill>
                            <a:schemeClr val="dk1"/>
                          </a:solidFill>
                          <a:latin typeface="Inter"/>
                          <a:ea typeface="Inter"/>
                          <a:cs typeface="Inter"/>
                          <a:sym typeface="Inter"/>
                        </a:rPr>
                        <a:t>Note: </a:t>
                      </a:r>
                      <a:r>
                        <a:rPr lang="en" sz="900">
                          <a:solidFill>
                            <a:schemeClr val="dk1"/>
                          </a:solidFill>
                          <a:latin typeface="Inter"/>
                          <a:ea typeface="Inter"/>
                          <a:cs typeface="Inter"/>
                          <a:sym typeface="Inter"/>
                        </a:rPr>
                        <a:t>One of the Congo’s most important exports was rubber, which was in high demand for the new technologies of the industrial revolution. This cartoon features King Leopold II, the king of Belgium who privately owned the “Congo Free State,” as a snake made of rubber wrapped around a Congolese man.</a:t>
                      </a:r>
                      <a:endParaRPr sz="9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graphicFrame>
        <p:nvGraphicFramePr>
          <p:cNvPr id="93" name="Google Shape;93;p16"/>
          <p:cNvGraphicFramePr/>
          <p:nvPr/>
        </p:nvGraphicFramePr>
        <p:xfrm>
          <a:off x="3141916" y="1693435"/>
          <a:ext cx="3000000" cy="3000000"/>
        </p:xfrm>
        <a:graphic>
          <a:graphicData uri="http://schemas.openxmlformats.org/drawingml/2006/table">
            <a:tbl>
              <a:tblPr>
                <a:noFill/>
                <a:tableStyleId>{B7B44520-7C2E-4B56-AFE8-BF2BBD5D9BCE}</a:tableStyleId>
              </a:tblPr>
              <a:tblGrid>
                <a:gridCol w="1408125"/>
                <a:gridCol w="1032675"/>
                <a:gridCol w="1805425"/>
              </a:tblGrid>
              <a:tr h="29975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2: Artemas Ward, “</a:t>
                      </a:r>
                      <a:r>
                        <a:rPr lang="en" sz="1200">
                          <a:solidFill>
                            <a:schemeClr val="dk1"/>
                          </a:solidFill>
                          <a:highlight>
                            <a:srgbClr val="FFFFFF"/>
                          </a:highlight>
                          <a:latin typeface="Halant"/>
                          <a:ea typeface="Halant"/>
                          <a:cs typeface="Halant"/>
                          <a:sym typeface="Halant"/>
                        </a:rPr>
                        <a:t>A Central-American banana porter,” published in </a:t>
                      </a:r>
                      <a:r>
                        <a:rPr i="1" lang="en" sz="1200">
                          <a:solidFill>
                            <a:schemeClr val="dk1"/>
                          </a:solidFill>
                          <a:highlight>
                            <a:srgbClr val="FFFFFF"/>
                          </a:highlight>
                          <a:latin typeface="Halant"/>
                          <a:ea typeface="Halant"/>
                          <a:cs typeface="Halant"/>
                          <a:sym typeface="Halant"/>
                        </a:rPr>
                        <a:t>The Encyclopedia of Food, </a:t>
                      </a:r>
                      <a:r>
                        <a:rPr lang="en" sz="1200">
                          <a:solidFill>
                            <a:schemeClr val="dk1"/>
                          </a:solidFill>
                          <a:highlight>
                            <a:srgbClr val="FFFFFF"/>
                          </a:highlight>
                          <a:latin typeface="Halant"/>
                          <a:ea typeface="Halant"/>
                          <a:cs typeface="Halant"/>
                          <a:sym typeface="Halant"/>
                        </a:rPr>
                        <a:t>1923. Public Domain.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a:t>
                      </a:r>
                      <a:r>
                        <a:rPr lang="en" sz="900">
                          <a:solidFill>
                            <a:schemeClr val="dk1"/>
                          </a:solidFill>
                          <a:latin typeface="Inter"/>
                          <a:ea typeface="Inter"/>
                          <a:cs typeface="Inter"/>
                          <a:sym typeface="Inter"/>
                        </a:rPr>
                        <a:t>Note: Central American had many of the “banana republics” of the United States. This was a term coined in 1901 by O. Henry to describe the small countries that were under the economic power of foreign-based large corporations. Generally speaking, these states were economically dependent on the export of one resource, such as bananas or a mineral. Their governments were often corrupt and unstable. Companies such as the United Fruit Company exploited the populations of these countries, using their economic power to influence government decisions (even assisting in a coup in Guatemala) and land distribution. Often, these companies owned significant portions of land and the country’s infrastructure, including railroads and communication systems such as the telephone and telegraph. </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pic>
        <p:nvPicPr>
          <p:cNvPr id="94" name="Google Shape;94;p16"/>
          <p:cNvPicPr preferRelativeResize="0"/>
          <p:nvPr/>
        </p:nvPicPr>
        <p:blipFill>
          <a:blip r:embed="rId5">
            <a:alphaModFix/>
          </a:blip>
          <a:stretch>
            <a:fillRect/>
          </a:stretch>
        </p:blipFill>
        <p:spPr>
          <a:xfrm>
            <a:off x="381550" y="1693425"/>
            <a:ext cx="2632500" cy="5806985"/>
          </a:xfrm>
          <a:prstGeom prst="rect">
            <a:avLst/>
          </a:prstGeom>
          <a:noFill/>
          <a:ln>
            <a:noFill/>
          </a:ln>
        </p:spPr>
      </p:pic>
      <p:pic>
        <p:nvPicPr>
          <p:cNvPr id="95" name="Google Shape;95;p16"/>
          <p:cNvPicPr preferRelativeResize="0"/>
          <p:nvPr/>
        </p:nvPicPr>
        <p:blipFill>
          <a:blip r:embed="rId6">
            <a:alphaModFix/>
          </a:blip>
          <a:stretch>
            <a:fillRect/>
          </a:stretch>
        </p:blipFill>
        <p:spPr>
          <a:xfrm>
            <a:off x="3761900" y="4234225"/>
            <a:ext cx="3626249" cy="483499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9" name="Shape 99"/>
        <p:cNvGrpSpPr/>
        <p:nvPr/>
      </p:nvGrpSpPr>
      <p:grpSpPr>
        <a:xfrm>
          <a:off x="0" y="0"/>
          <a:ext cx="0" cy="0"/>
          <a:chOff x="0" y="0"/>
          <a:chExt cx="0" cy="0"/>
        </a:xfrm>
      </p:grpSpPr>
      <p:sp>
        <p:nvSpPr>
          <p:cNvPr id="100" name="Google Shape;100;p1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Civilizing Mission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01" name="Google Shape;101;p17"/>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02" name="Google Shape;102;p17"/>
          <p:cNvSpPr txBox="1"/>
          <p:nvPr/>
        </p:nvSpPr>
        <p:spPr>
          <a:xfrm>
            <a:off x="469050" y="10631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pic>
        <p:nvPicPr>
          <p:cNvPr id="103" name="Google Shape;103;p1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04" name="Google Shape;104;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5" name="Google Shape;105;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6" name="Google Shape;106;p17"/>
          <p:cNvGraphicFramePr/>
          <p:nvPr/>
        </p:nvGraphicFramePr>
        <p:xfrm>
          <a:off x="469041" y="4752835"/>
          <a:ext cx="3000000" cy="3000000"/>
        </p:xfrm>
        <a:graphic>
          <a:graphicData uri="http://schemas.openxmlformats.org/drawingml/2006/table">
            <a:tbl>
              <a:tblPr>
                <a:noFill/>
                <a:tableStyleId>{B7B44520-7C2E-4B56-AFE8-BF2BBD5D9BCE}</a:tableStyleId>
              </a:tblPr>
              <a:tblGrid>
                <a:gridCol w="2266425"/>
                <a:gridCol w="1662050"/>
                <a:gridCol w="2905850"/>
              </a:tblGrid>
              <a:tr h="501225">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5: Corey Ross, “The Tin Frontier: Mining, Empire, and Environment in Southeast Asia, 1870s–1930s” published in </a:t>
                      </a:r>
                      <a:r>
                        <a:rPr i="1" lang="en" sz="1200">
                          <a:solidFill>
                            <a:schemeClr val="dk1"/>
                          </a:solidFill>
                          <a:latin typeface="Halant"/>
                          <a:ea typeface="Halant"/>
                          <a:cs typeface="Halant"/>
                          <a:sym typeface="Halant"/>
                        </a:rPr>
                        <a:t>Environmental History</a:t>
                      </a:r>
                      <a:r>
                        <a:rPr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2014.</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50575">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Tin was, then, quite literally a key element in the expansion of Europe's industrial empire into the tropical world. Few other metals were so integral to the web of industrialization and mass consumption yet so reliant on trade from tropical territories—above all the western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foothills of the Malaysian peninsula and the "tin isles" off the southeast coast of Sumatra. These areas witnessed an explosion of tin production after the 1860s, and together accounted for over two-thirds of world supplies by the turn of the century. Here, as in many other parts of the world, the quest for mineral resources was one of the chief incentives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behind territorial conquest. It was also one of the dirtiest and most labor-intensive of economic activities, bringing major social and environmental upheaval in its wake….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twin deployment of financial and intellectual capital powerfully reshaped landscapes,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socioeconomic relations, cultural norms, and forms of political rule throughout Europe's colonies. In Southeast Asia as elsewhere, technology represented not just a "tool" of empire but a broader mode of empire—one in which large-scale environmental transformation was not a by-product but an integral part….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Perceptions of the "waste" or "inefficient plunder" of resources in Europe's tropical colonies both promoted and served to legitimate European dominance. Viewed in this light, efforts to mechanize the tin industry reflected not only commercial imperatives but also the colonial ideology of the right, even duty, of Europeans to spread their mastery of nature to benighted parts of the world…..</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411750">
                <a:tc gridSpan="3" vMerge="1"/>
                <a:tc hMerge="1" vMerge="1"/>
                <a:tc hMerge="1" vMerge="1"/>
              </a:tr>
            </a:tbl>
          </a:graphicData>
        </a:graphic>
      </p:graphicFrame>
      <p:graphicFrame>
        <p:nvGraphicFramePr>
          <p:cNvPr id="107" name="Google Shape;107;p17"/>
          <p:cNvGraphicFramePr/>
          <p:nvPr/>
        </p:nvGraphicFramePr>
        <p:xfrm>
          <a:off x="469041" y="1552435"/>
          <a:ext cx="3000000" cy="3000000"/>
        </p:xfrm>
        <a:graphic>
          <a:graphicData uri="http://schemas.openxmlformats.org/drawingml/2006/table">
            <a:tbl>
              <a:tblPr>
                <a:noFill/>
                <a:tableStyleId>{B7B44520-7C2E-4B56-AFE8-BF2BBD5D9BCE}</a:tableStyleId>
              </a:tblPr>
              <a:tblGrid>
                <a:gridCol w="2266425"/>
                <a:gridCol w="1662050"/>
                <a:gridCol w="2905850"/>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4: Macgregor Laird and R.A.K. Oldfield, </a:t>
                      </a:r>
                      <a:r>
                        <a:rPr i="1" lang="en" sz="1200">
                          <a:solidFill>
                            <a:schemeClr val="dk1"/>
                          </a:solidFill>
                          <a:latin typeface="Halant"/>
                          <a:ea typeface="Halant"/>
                          <a:cs typeface="Halant"/>
                          <a:sym typeface="Halant"/>
                        </a:rPr>
                        <a:t>Narrative of an Expedition into the Interior of Africa, by the River Niger,</a:t>
                      </a:r>
                      <a:r>
                        <a:rPr lang="en" sz="1200">
                          <a:solidFill>
                            <a:schemeClr val="dk1"/>
                          </a:solidFill>
                          <a:latin typeface="Halant"/>
                          <a:ea typeface="Halant"/>
                          <a:cs typeface="Halant"/>
                          <a:sym typeface="Halant"/>
                        </a:rPr>
                        <a:t> 1837.</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attention of British merchants has long been turned to Central Africa as an untrodden, and therefore profitable field for commercial enterprise… that immense territory, comprising one eighth part of the surface of the globe, had been for ages excluded from all direct communication with the civilized world, seemed to hold out the most flattering prospects of success to those fortunate individuals who should be the first to break into its secluded vales. The increase in the consumption of palm-oil in this country, the gradual decline in the supply of ivory… stimulated the merchant to the discovery of new and unrestricted markets…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long-sought-for highway into Central Africa was at length found, as open by the Niger [river]… To the merchant it offered a boundless field for enterprise; to the manufacturer, an extensive market for his goods; and to the energy and ardor of youth, it presented the irresistible charms of novelty, danger, and adventure.</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sp>
        <p:nvSpPr>
          <p:cNvPr id="112" name="Google Shape;112;p1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a:t>
            </a:r>
            <a:endParaRPr sz="2500">
              <a:solidFill>
                <a:schemeClr val="dk1"/>
              </a:solidFill>
              <a:latin typeface="Plus Jakarta Sans"/>
              <a:ea typeface="Plus Jakarta Sans"/>
              <a:cs typeface="Plus Jakarta Sans"/>
              <a:sym typeface="Plus Jakarta Sans"/>
            </a:endParaRPr>
          </a:p>
        </p:txBody>
      </p:sp>
      <p:sp>
        <p:nvSpPr>
          <p:cNvPr id="113" name="Google Shape;113;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4" name="Google Shape;114;p1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15" name="Google Shape;115;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6" name="Google Shape;116;p18"/>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17" name="Google Shape;117;p18"/>
          <p:cNvSpPr txBox="1"/>
          <p:nvPr/>
        </p:nvSpPr>
        <p:spPr>
          <a:xfrm>
            <a:off x="1598575" y="1140919"/>
            <a:ext cx="57048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050">
                <a:solidFill>
                  <a:schemeClr val="dk1"/>
                </a:solidFill>
                <a:highlight>
                  <a:schemeClr val="lt1"/>
                </a:highlight>
                <a:latin typeface="Plus Jakarta Sans"/>
                <a:ea typeface="Plus Jakarta Sans"/>
                <a:cs typeface="Plus Jakarta Sans"/>
                <a:sym typeface="Plus Jakarta Sans"/>
              </a:rPr>
              <a:t> In the claim box, fill in Civilizing Mission, Economic Gains, or Political Power &amp; Nationalism. Provide two quotes and/or description of images from the primary or secondary sources that illustrates the claim. Explain how the quote supports the claim. Then write summaries of any other information that supports the claim. In the final box, explain if any other causes were identified and supported with evidence and reasoning.</a:t>
            </a:r>
            <a:endParaRPr sz="1200">
              <a:solidFill>
                <a:schemeClr val="dk1"/>
              </a:solidFill>
              <a:latin typeface="Plus Jakarta Sans"/>
              <a:ea typeface="Plus Jakarta Sans"/>
              <a:cs typeface="Plus Jakarta Sans"/>
              <a:sym typeface="Plus Jakarta Sans"/>
            </a:endParaRPr>
          </a:p>
        </p:txBody>
      </p:sp>
      <p:sp>
        <p:nvSpPr>
          <p:cNvPr id="118" name="Google Shape;118;p18"/>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Causes and Justifications of Imperialism</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19" name="Google Shape;119;p18"/>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a:p>
            <a:pPr indent="0" lvl="0" marL="0" rtl="0" algn="ctr">
              <a:lnSpc>
                <a:spcPct val="200000"/>
              </a:lnSpc>
              <a:spcBef>
                <a:spcPts val="0"/>
              </a:spcBef>
              <a:spcAft>
                <a:spcPts val="0"/>
              </a:spcAft>
              <a:buNone/>
            </a:pPr>
            <a:r>
              <a:rPr b="1" lang="en" sz="1300">
                <a:latin typeface="Inter"/>
                <a:ea typeface="Inter"/>
                <a:cs typeface="Inter"/>
                <a:sym typeface="Inter"/>
              </a:rPr>
              <a:t>A significant cause/justification of Imperialism was ____________________.</a:t>
            </a:r>
            <a:endParaRPr b="1" sz="1300">
              <a:latin typeface="Inter"/>
              <a:ea typeface="Inter"/>
              <a:cs typeface="Inter"/>
              <a:sym typeface="Inter"/>
            </a:endParaRPr>
          </a:p>
        </p:txBody>
      </p:sp>
      <p:pic>
        <p:nvPicPr>
          <p:cNvPr id="120" name="Google Shape;120;p18"/>
          <p:cNvPicPr preferRelativeResize="0"/>
          <p:nvPr/>
        </p:nvPicPr>
        <p:blipFill>
          <a:blip r:embed="rId5">
            <a:alphaModFix/>
          </a:blip>
          <a:stretch>
            <a:fillRect/>
          </a:stretch>
        </p:blipFill>
        <p:spPr>
          <a:xfrm>
            <a:off x="469050" y="1125169"/>
            <a:ext cx="951300" cy="951300"/>
          </a:xfrm>
          <a:prstGeom prst="rect">
            <a:avLst/>
          </a:prstGeom>
          <a:noFill/>
          <a:ln>
            <a:noFill/>
          </a:ln>
        </p:spPr>
      </p:pic>
      <p:graphicFrame>
        <p:nvGraphicFramePr>
          <p:cNvPr id="121" name="Google Shape;121;p18"/>
          <p:cNvGraphicFramePr/>
          <p:nvPr/>
        </p:nvGraphicFramePr>
        <p:xfrm>
          <a:off x="469250" y="4116400"/>
          <a:ext cx="3000000" cy="3000000"/>
        </p:xfrm>
        <a:graphic>
          <a:graphicData uri="http://schemas.openxmlformats.org/drawingml/2006/table">
            <a:tbl>
              <a:tblPr>
                <a:noFill/>
                <a:tableStyleId>{77B8B396-7E3D-4896-B504-A5FBBB83B4ED}</a:tableStyleId>
              </a:tblPr>
              <a:tblGrid>
                <a:gridCol w="3417150"/>
                <a:gridCol w="3417150"/>
              </a:tblGrid>
              <a:tr h="473275">
                <a:tc>
                  <a:txBody>
                    <a:bodyPr/>
                    <a:lstStyle/>
                    <a:p>
                      <a:pPr indent="0" lvl="0" marL="0" rtl="0" algn="ctr">
                        <a:spcBef>
                          <a:spcPts val="0"/>
                        </a:spcBef>
                        <a:spcAft>
                          <a:spcPts val="0"/>
                        </a:spcAft>
                        <a:buNone/>
                      </a:pPr>
                      <a:r>
                        <a:rPr lang="en" sz="1200">
                          <a:latin typeface="Inter"/>
                          <a:ea typeface="Inter"/>
                          <a:cs typeface="Inter"/>
                          <a:sym typeface="Inter"/>
                        </a:rPr>
                        <a:t>Quote 1/Image Description to Support Claim</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Quote 2/Image Description to Support Claim</a:t>
                      </a:r>
                      <a:endParaRPr>
                        <a:latin typeface="Inter"/>
                        <a:ea typeface="Inter"/>
                        <a:cs typeface="Inter"/>
                        <a:sym typeface="Inter"/>
                      </a:endParaRPr>
                    </a:p>
                  </a:txBody>
                  <a:tcPr marT="91425" marB="91425" marR="91425" marL="91425" anchor="ctr"/>
                </a:tc>
              </a:tr>
              <a:tr h="1103600">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Source:</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Source:</a:t>
                      </a:r>
                      <a:endParaRPr sz="900">
                        <a:solidFill>
                          <a:schemeClr val="dk1"/>
                        </a:solidFill>
                        <a:latin typeface="Inter"/>
                        <a:ea typeface="Inter"/>
                        <a:cs typeface="Inter"/>
                        <a:sym typeface="Inte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source support the claim?</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source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22" name="Google Shape;122;p18"/>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3" name="Google Shape;123;p18"/>
          <p:cNvSpPr txBox="1"/>
          <p:nvPr/>
        </p:nvSpPr>
        <p:spPr>
          <a:xfrm>
            <a:off x="469050" y="6935663"/>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Information that can Support the Claim</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
        <p:nvSpPr>
          <p:cNvPr id="124" name="Google Shape;124;p18"/>
          <p:cNvSpPr txBox="1"/>
          <p:nvPr/>
        </p:nvSpPr>
        <p:spPr>
          <a:xfrm>
            <a:off x="469050" y="8213375"/>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Causes Identified</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8" name="Shape 128"/>
        <p:cNvGrpSpPr/>
        <p:nvPr/>
      </p:nvGrpSpPr>
      <p:grpSpPr>
        <a:xfrm>
          <a:off x="0" y="0"/>
          <a:ext cx="0" cy="0"/>
          <a:chOff x="0" y="0"/>
          <a:chExt cx="0" cy="0"/>
        </a:xfrm>
      </p:grpSpPr>
      <p:sp>
        <p:nvSpPr>
          <p:cNvPr id="129" name="Google Shape;129;p19"/>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You Be the Judge: Motivations &amp; Justifications of Imperialism Student Worksheet</a:t>
            </a:r>
            <a:endParaRPr sz="1900">
              <a:latin typeface="Halant"/>
              <a:ea typeface="Halant"/>
              <a:cs typeface="Halant"/>
              <a:sym typeface="Halant"/>
            </a:endParaRPr>
          </a:p>
        </p:txBody>
      </p:sp>
      <p:pic>
        <p:nvPicPr>
          <p:cNvPr id="130" name="Google Shape;130;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1" name="Google Shape;131;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2" name="Google Shape;132;p19"/>
          <p:cNvSpPr txBox="1"/>
          <p:nvPr/>
        </p:nvSpPr>
        <p:spPr>
          <a:xfrm>
            <a:off x="381550" y="587850"/>
            <a:ext cx="7070400" cy="83748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highlight>
                  <a:schemeClr val="lt1"/>
                </a:highlight>
                <a:latin typeface="Halant"/>
                <a:ea typeface="Halant"/>
                <a:cs typeface="Halant"/>
                <a:sym typeface="Halant"/>
              </a:rPr>
              <a:t>As you listen to each group, take notes on their claim and the evidence they provide.</a:t>
            </a:r>
            <a:endParaRPr sz="1200">
              <a:solidFill>
                <a:schemeClr val="dk1"/>
              </a:solidFill>
              <a:highlight>
                <a:schemeClr val="lt1"/>
              </a:highlight>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highlight>
                <a:schemeClr val="lt1"/>
              </a:highlight>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Group Presentation Notes:</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Write three key ideas that were shared by your classmates:</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Which argument do you find most convincing? Why?</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What is one counterargument you might make against another group’s claim?</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Discuss with a partner: What do you think was the most significant motivation or justification of Imperialism? Why? (Consider Immediacy, Profundity, Scope)</a:t>
            </a:r>
            <a:endParaRPr sz="1200">
              <a:solidFill>
                <a:schemeClr val="dk1"/>
              </a:solidFill>
              <a:highlight>
                <a:schemeClr val="lt1"/>
              </a:highlight>
              <a:latin typeface="Inter"/>
              <a:ea typeface="Inter"/>
              <a:cs typeface="Inter"/>
              <a:sym typeface="Inter"/>
            </a:endParaRPr>
          </a:p>
        </p:txBody>
      </p:sp>
      <p:graphicFrame>
        <p:nvGraphicFramePr>
          <p:cNvPr id="133" name="Google Shape;133;p19"/>
          <p:cNvGraphicFramePr/>
          <p:nvPr/>
        </p:nvGraphicFramePr>
        <p:xfrm>
          <a:off x="983050" y="1361875"/>
          <a:ext cx="3000000" cy="3000000"/>
        </p:xfrm>
        <a:graphic>
          <a:graphicData uri="http://schemas.openxmlformats.org/drawingml/2006/table">
            <a:tbl>
              <a:tblPr>
                <a:noFill/>
                <a:tableStyleId>{77B8B396-7E3D-4896-B504-A5FBBB83B4ED}</a:tableStyleId>
              </a:tblPr>
              <a:tblGrid>
                <a:gridCol w="1534000"/>
                <a:gridCol w="1663775"/>
                <a:gridCol w="2669625"/>
              </a:tblGrid>
              <a:tr h="381000">
                <a:tc>
                  <a:txBody>
                    <a:bodyPr/>
                    <a:lstStyle/>
                    <a:p>
                      <a:pPr indent="0" lvl="0" marL="0" rtl="0" algn="ctr">
                        <a:spcBef>
                          <a:spcPts val="0"/>
                        </a:spcBef>
                        <a:spcAft>
                          <a:spcPts val="0"/>
                        </a:spcAft>
                        <a:buNone/>
                      </a:pPr>
                      <a:r>
                        <a:rPr b="1" lang="en" sz="1200">
                          <a:latin typeface="Inter"/>
                          <a:ea typeface="Inter"/>
                          <a:cs typeface="Inter"/>
                          <a:sym typeface="Inter"/>
                        </a:rPr>
                        <a:t>Group</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Key Evidence</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Summary</a:t>
                      </a:r>
                      <a:endParaRPr b="1" sz="1200">
                        <a:latin typeface="Inter"/>
                        <a:ea typeface="Inter"/>
                        <a:cs typeface="Inter"/>
                        <a:sym typeface="Inter"/>
                      </a:endParaRPr>
                    </a:p>
                  </a:txBody>
                  <a:tcPr marT="91425" marB="91425" marR="91425" marL="91425">
                    <a:solidFill>
                      <a:srgbClr val="CCCCCC"/>
                    </a:solidFill>
                  </a:tcPr>
                </a:tc>
              </a:tr>
              <a:tr h="1251425">
                <a:tc>
                  <a:txBody>
                    <a:bodyPr/>
                    <a:lstStyle/>
                    <a:p>
                      <a:pPr indent="0" lvl="0" marL="0" rtl="0" algn="ctr">
                        <a:spcBef>
                          <a:spcPts val="0"/>
                        </a:spcBef>
                        <a:spcAft>
                          <a:spcPts val="0"/>
                        </a:spcAft>
                        <a:buNone/>
                      </a:pPr>
                      <a:r>
                        <a:rPr b="1" lang="en" sz="1200">
                          <a:latin typeface="Inter"/>
                          <a:ea typeface="Inter"/>
                          <a:cs typeface="Inter"/>
                          <a:sym typeface="Inter"/>
                        </a:rPr>
                        <a:t>Civilizing Mission</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251425">
                <a:tc>
                  <a:txBody>
                    <a:bodyPr/>
                    <a:lstStyle/>
                    <a:p>
                      <a:pPr indent="0" lvl="0" marL="0" rtl="0" algn="ctr">
                        <a:spcBef>
                          <a:spcPts val="0"/>
                        </a:spcBef>
                        <a:spcAft>
                          <a:spcPts val="0"/>
                        </a:spcAft>
                        <a:buNone/>
                      </a:pPr>
                      <a:r>
                        <a:rPr b="1" lang="en" sz="1200">
                          <a:latin typeface="Inter"/>
                          <a:ea typeface="Inter"/>
                          <a:cs typeface="Inter"/>
                          <a:sym typeface="Inter"/>
                        </a:rPr>
                        <a:t>Economic Gains</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251425">
                <a:tc>
                  <a:txBody>
                    <a:bodyPr/>
                    <a:lstStyle/>
                    <a:p>
                      <a:pPr indent="0" lvl="0" marL="0" rtl="0" algn="ctr">
                        <a:spcBef>
                          <a:spcPts val="0"/>
                        </a:spcBef>
                        <a:spcAft>
                          <a:spcPts val="0"/>
                        </a:spcAft>
                        <a:buNone/>
                      </a:pPr>
                      <a:r>
                        <a:rPr b="1" lang="en" sz="1200">
                          <a:latin typeface="Inter"/>
                          <a:ea typeface="Inter"/>
                          <a:cs typeface="Inter"/>
                          <a:sym typeface="Inter"/>
                        </a:rPr>
                        <a:t>Political</a:t>
                      </a:r>
                      <a:r>
                        <a:rPr b="1" lang="en" sz="1200">
                          <a:latin typeface="Inter"/>
                          <a:ea typeface="Inter"/>
                          <a:cs typeface="Inter"/>
                          <a:sym typeface="Inter"/>
                        </a:rPr>
                        <a:t> Power &amp; </a:t>
                      </a:r>
                      <a:r>
                        <a:rPr b="1" lang="en" sz="1200">
                          <a:latin typeface="Inter"/>
                          <a:ea typeface="Inter"/>
                          <a:cs typeface="Inter"/>
                          <a:sym typeface="Inter"/>
                        </a:rPr>
                        <a:t>Nationalism</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7" name="Shape 137"/>
        <p:cNvGrpSpPr/>
        <p:nvPr/>
      </p:nvGrpSpPr>
      <p:grpSpPr>
        <a:xfrm>
          <a:off x="0" y="0"/>
          <a:ext cx="0" cy="0"/>
          <a:chOff x="0" y="0"/>
          <a:chExt cx="0" cy="0"/>
        </a:xfrm>
      </p:grpSpPr>
      <p:sp>
        <p:nvSpPr>
          <p:cNvPr id="138" name="Google Shape;138;p2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Imperialism Guided Notes (Exemplar)</a:t>
            </a:r>
            <a:endParaRPr sz="1900">
              <a:solidFill>
                <a:schemeClr val="dk1"/>
              </a:solidFill>
              <a:latin typeface="Halant"/>
              <a:ea typeface="Halant"/>
              <a:cs typeface="Halant"/>
              <a:sym typeface="Halant"/>
            </a:endParaRPr>
          </a:p>
        </p:txBody>
      </p:sp>
      <p:pic>
        <p:nvPicPr>
          <p:cNvPr id="139" name="Google Shape;139;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0" name="Google Shape;140;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1" name="Google Shape;141;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2" name="Google Shape;142;p2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3" name="Google Shape;143;p20"/>
          <p:cNvSpPr txBox="1"/>
          <p:nvPr/>
        </p:nvSpPr>
        <p:spPr>
          <a:xfrm>
            <a:off x="594300" y="807688"/>
            <a:ext cx="6583800" cy="5356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Causes &amp; Justifications for Imperialism Presentation.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Say-it-in-6: Define Imperialism in your own words.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	</a:t>
            </a:r>
            <a:r>
              <a:rPr b="1" lang="en" sz="1200">
                <a:solidFill>
                  <a:srgbClr val="E95C3D"/>
                </a:solidFill>
                <a:latin typeface="Inter"/>
                <a:ea typeface="Inter"/>
                <a:cs typeface="Inter"/>
                <a:sym typeface="Inter"/>
              </a:rPr>
              <a:t>Strong nations control others for power</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Identify and explain 2 new technologies/ discoveries that made imperialism possible.</a:t>
            </a:r>
            <a:endParaRPr sz="1200">
              <a:solidFill>
                <a:schemeClr val="dk1"/>
              </a:solidFill>
              <a:latin typeface="Inter"/>
              <a:ea typeface="Inter"/>
              <a:cs typeface="Inter"/>
              <a:sym typeface="Inter"/>
            </a:endParaRPr>
          </a:p>
          <a:p>
            <a:pPr indent="-304800" lvl="0" marL="9144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Quinine treated malaria which let Europeans expand into areas that were previously too dangerous.</a:t>
            </a:r>
            <a:endParaRPr b="1" sz="1200">
              <a:solidFill>
                <a:srgbClr val="E95C3D"/>
              </a:solidFill>
              <a:latin typeface="Inter"/>
              <a:ea typeface="Inter"/>
              <a:cs typeface="Inter"/>
              <a:sym typeface="Inter"/>
            </a:endParaRPr>
          </a:p>
          <a:p>
            <a:pPr indent="-304800" lvl="0" marL="9144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Machine guns facilitated military dominance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each motivation for imperialism in your own words.</a:t>
            </a:r>
            <a:endParaRPr sz="1200">
              <a:solidFill>
                <a:schemeClr val="dk1"/>
              </a:solidFill>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Economic Resources: </a:t>
            </a:r>
            <a:r>
              <a:rPr b="1" lang="en" sz="1200">
                <a:solidFill>
                  <a:srgbClr val="E95C3D"/>
                </a:solidFill>
                <a:latin typeface="Inter"/>
                <a:ea typeface="Inter"/>
                <a:cs typeface="Inter"/>
                <a:sym typeface="Inter"/>
              </a:rPr>
              <a:t>Imperial powers took over lands to extract raw materials, access new markets, and increase their wealth.</a:t>
            </a:r>
            <a:endParaRPr sz="1200">
              <a:solidFill>
                <a:schemeClr val="dk1"/>
              </a:solidFill>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Political Power: </a:t>
            </a:r>
            <a:r>
              <a:rPr b="1" lang="en" sz="1200">
                <a:solidFill>
                  <a:srgbClr val="E95C3D"/>
                </a:solidFill>
                <a:latin typeface="Inter"/>
                <a:ea typeface="Inter"/>
                <a:cs typeface="Inter"/>
                <a:sym typeface="Inter"/>
              </a:rPr>
              <a:t>Nations expanded their empires to compete with rivals, strengthen their military, and increase global influences.</a:t>
            </a:r>
            <a:endParaRPr sz="1200">
              <a:solidFill>
                <a:schemeClr val="dk1"/>
              </a:solidFill>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“Civilizing Mission”: </a:t>
            </a:r>
            <a:r>
              <a:rPr b="1" lang="en" sz="1200">
                <a:solidFill>
                  <a:srgbClr val="E95C3D"/>
                </a:solidFill>
                <a:latin typeface="Inter"/>
                <a:ea typeface="Inter"/>
                <a:cs typeface="Inter"/>
                <a:sym typeface="Inter"/>
              </a:rPr>
              <a:t>Imperialists justified rule by claiming they were spreading Western culture, religion, and education to improve societies.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6-9: Complete the Notice, Wonder, Think Chart below based on the pages you see of “An ABC for Baby Patriots.”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44" name="Google Shape;144;p20"/>
          <p:cNvGraphicFramePr/>
          <p:nvPr/>
        </p:nvGraphicFramePr>
        <p:xfrm>
          <a:off x="487925" y="5741325"/>
          <a:ext cx="3000000" cy="3000000"/>
        </p:xfrm>
        <a:graphic>
          <a:graphicData uri="http://schemas.openxmlformats.org/drawingml/2006/table">
            <a:tbl>
              <a:tblPr>
                <a:noFill/>
                <a:tableStyleId>{77B8B396-7E3D-4896-B504-A5FBBB83B4ED}</a:tableStyleId>
              </a:tblPr>
              <a:tblGrid>
                <a:gridCol w="2235500"/>
                <a:gridCol w="2295525"/>
                <a:gridCol w="2265525"/>
              </a:tblGrid>
              <a:tr h="603475">
                <a:tc>
                  <a:txBody>
                    <a:bodyPr/>
                    <a:lstStyle/>
                    <a:p>
                      <a:pPr indent="0" lvl="0" marL="0" rtl="0" algn="l">
                        <a:spcBef>
                          <a:spcPts val="0"/>
                        </a:spcBef>
                        <a:spcAft>
                          <a:spcPts val="0"/>
                        </a:spcAft>
                        <a:buNone/>
                      </a:pPr>
                      <a:r>
                        <a:rPr b="1" lang="en" sz="1200">
                          <a:latin typeface="Inter"/>
                          <a:ea typeface="Inter"/>
                          <a:cs typeface="Inter"/>
                          <a:sym typeface="Inter"/>
                        </a:rPr>
                        <a:t>Notice:</a:t>
                      </a:r>
                      <a:r>
                        <a:rPr lang="en" sz="1200">
                          <a:latin typeface="Inter"/>
                          <a:ea typeface="Inter"/>
                          <a:cs typeface="Inter"/>
                          <a:sym typeface="Inter"/>
                        </a:rPr>
                        <a:t> What do you notice about how imperialism is portrayed in these images?</a:t>
                      </a:r>
                      <a:endParaRPr sz="1200">
                        <a:latin typeface="Inter"/>
                        <a:ea typeface="Inter"/>
                        <a:cs typeface="Inter"/>
                        <a:sym typeface="Inter"/>
                      </a:endParaRPr>
                    </a:p>
                  </a:txBody>
                  <a:tcPr marT="91425" marB="91425" marR="91425" marL="91425" anchor="ctr"/>
                </a:tc>
                <a:tc gridSpan="2">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Patriotism and loyalty to the empire are encouraged from a young age.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hMerge="1"/>
              </a:tr>
              <a:tr h="603475">
                <a:tc>
                  <a:txBody>
                    <a:bodyPr/>
                    <a:lstStyle/>
                    <a:p>
                      <a:pPr indent="0" lvl="0" marL="0" rtl="0" algn="l">
                        <a:spcBef>
                          <a:spcPts val="0"/>
                        </a:spcBef>
                        <a:spcAft>
                          <a:spcPts val="0"/>
                        </a:spcAft>
                        <a:buNone/>
                      </a:pPr>
                      <a:r>
                        <a:rPr b="1" lang="en" sz="1200">
                          <a:latin typeface="Inter"/>
                          <a:ea typeface="Inter"/>
                          <a:cs typeface="Inter"/>
                          <a:sym typeface="Inter"/>
                        </a:rPr>
                        <a:t>Wonder:</a:t>
                      </a:r>
                      <a:r>
                        <a:rPr lang="en" sz="1200">
                          <a:latin typeface="Inter"/>
                          <a:ea typeface="Inter"/>
                          <a:cs typeface="Inter"/>
                          <a:sym typeface="Inter"/>
                        </a:rPr>
                        <a:t> What questions do you have about these book pages?</a:t>
                      </a:r>
                      <a:endParaRPr sz="1200">
                        <a:latin typeface="Inter"/>
                        <a:ea typeface="Inter"/>
                        <a:cs typeface="Inter"/>
                        <a:sym typeface="Inter"/>
                      </a:endParaRPr>
                    </a:p>
                  </a:txBody>
                  <a:tcPr marT="91425" marB="91425" marR="91425" marL="91425" anchor="ctr"/>
                </a:tc>
                <a:tc gridSpan="2">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Was this book widely used in British schools, and who was the intended audience?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hMerge="1"/>
              </a:tr>
              <a:tr h="100000">
                <a:tc>
                  <a:txBody>
                    <a:bodyPr/>
                    <a:lstStyle/>
                    <a:p>
                      <a:pPr indent="0" lvl="0" marL="0" rtl="0" algn="l">
                        <a:spcBef>
                          <a:spcPts val="0"/>
                        </a:spcBef>
                        <a:spcAft>
                          <a:spcPts val="0"/>
                        </a:spcAft>
                        <a:buNone/>
                      </a:pPr>
                      <a:r>
                        <a:rPr b="1" lang="en" sz="1200">
                          <a:latin typeface="Inter"/>
                          <a:ea typeface="Inter"/>
                          <a:cs typeface="Inter"/>
                          <a:sym typeface="Inter"/>
                        </a:rPr>
                        <a:t>Think:</a:t>
                      </a:r>
                      <a:r>
                        <a:rPr lang="en" sz="1200">
                          <a:latin typeface="Inter"/>
                          <a:ea typeface="Inter"/>
                          <a:cs typeface="Inter"/>
                          <a:sym typeface="Inter"/>
                        </a:rPr>
                        <a:t> What do you think is the purpose of this book? Why?</a:t>
                      </a:r>
                      <a:endParaRPr sz="1200">
                        <a:latin typeface="Inter"/>
                        <a:ea typeface="Inter"/>
                        <a:cs typeface="Inter"/>
                        <a:sym typeface="Inter"/>
                      </a:endParaRPr>
                    </a:p>
                  </a:txBody>
                  <a:tcPr marT="91425" marB="91425" marR="91425" marL="91425" anchor="ctr"/>
                </a:tc>
                <a:tc gridSpan="2">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purpose of this book was to instill pride in the British Empire and reinforce imperialist values in children. The book reflects how imperialist ideas were normalized and passed down through education and culture.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8" name="Shape 148"/>
        <p:cNvGrpSpPr/>
        <p:nvPr/>
      </p:nvGrpSpPr>
      <p:grpSpPr>
        <a:xfrm>
          <a:off x="0" y="0"/>
          <a:ext cx="0" cy="0"/>
          <a:chOff x="0" y="0"/>
          <a:chExt cx="0" cy="0"/>
        </a:xfrm>
      </p:grpSpPr>
      <p:sp>
        <p:nvSpPr>
          <p:cNvPr id="149" name="Google Shape;149;p2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Economic Gains- Discussion Questions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50" name="Google Shape;150;p21"/>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51" name="Google Shape;151;p21"/>
          <p:cNvSpPr txBox="1"/>
          <p:nvPr/>
        </p:nvSpPr>
        <p:spPr>
          <a:xfrm>
            <a:off x="469050" y="11393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primary and secondary sources to answer the discussion questions below with your group. </a:t>
            </a:r>
            <a:endParaRPr/>
          </a:p>
        </p:txBody>
      </p:sp>
      <p:graphicFrame>
        <p:nvGraphicFramePr>
          <p:cNvPr id="152" name="Google Shape;152;p21"/>
          <p:cNvGraphicFramePr/>
          <p:nvPr/>
        </p:nvGraphicFramePr>
        <p:xfrm>
          <a:off x="469041" y="1704835"/>
          <a:ext cx="3000000" cy="3000000"/>
        </p:xfrm>
        <a:graphic>
          <a:graphicData uri="http://schemas.openxmlformats.org/drawingml/2006/table">
            <a:tbl>
              <a:tblPr>
                <a:noFill/>
                <a:tableStyleId>{B7B44520-7C2E-4B56-AFE8-BF2BBD5D9BCE}</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1: “The Old People and the New Government.”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 the Japanese justify their imperialism of the Koreans in this document?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Japanese claim that Korea and Japan were historically part of the same nation, making the annexation of Korea a "reunion" rather than colonization.</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2: Bringing fruit out to loading platform, Puerto Castilla, Honduras, ca. 1920.</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do you think monetary gain was so important as a cause of imperialism?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Industrialized nations needed raw materials, cheap labor, and new markets to fuel their economies. Colonization allowed imperial powers to extract wealth from conquered lands, keeping their industries profitable.</a:t>
                      </a:r>
                      <a:endParaRPr b="1" sz="13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do you think the term “Banana republic” is now considered to be a derogatory term?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term "Banana Republic" originally referred to small, economically unstable countries controlled by foreign corporations, like the United Fruit Company in Central America. It is now seen as derogatory because it implies corruption, economic dependency, and foreign exploitation.</a:t>
                      </a:r>
                      <a:endParaRPr b="1" sz="13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3: Political Cartoon, “In the Rubber Coils.”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is economic imperialism illustrated in this image?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cartoon depicts King Leopold II as a snake made of rubber, strangling a Congolese man, symbolizing the brutal exploitation of the Congo for rubber production.</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this image explain the impact of economic imperialism on the indigenous populations of imperialized states (in this case the Congo)?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image highlights the violence, forced labor, and suffering imposed on indigenous people. In the Congo Free State, millions of people were killed or mutilated under Leopold’s brutal rule, all for economic gain</a:t>
                      </a:r>
                      <a:r>
                        <a:rPr lang="en" sz="1100">
                          <a:solidFill>
                            <a:schemeClr val="dk1"/>
                          </a:solidFill>
                        </a:rPr>
                        <a:t>.</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4: Narrative of an Expedition into the Interior of Africa, by the River Niger, 1837.</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was the industrial revolution a key cause of imperialism?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Industrial Revolution increased demand for raw materials and new markets, pushing European nations to expand their empires.</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5: “The Tin Frontier: Mining, Empire, and Environment in Southeast Asia, 1870s–1930s.”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 the motivations and justifications of economy and race connected?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Europeans claimed they were "modernizing" industries in colonies, but their real goal was economic exploitation.</a:t>
                      </a:r>
                      <a:endParaRPr b="1" sz="13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53" name="Google Shape;153;p21"/>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54" name="Google Shape;154;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